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63" r:id="rId2"/>
  </p:sldMasterIdLst>
  <p:notesMasterIdLst>
    <p:notesMasterId r:id="rId13"/>
  </p:notesMasterIdLst>
  <p:handoutMasterIdLst>
    <p:handoutMasterId r:id="rId14"/>
  </p:handoutMasterIdLst>
  <p:sldIdLst>
    <p:sldId id="468" r:id="rId3"/>
    <p:sldId id="470" r:id="rId4"/>
    <p:sldId id="471" r:id="rId5"/>
    <p:sldId id="483" r:id="rId6"/>
    <p:sldId id="479" r:id="rId7"/>
    <p:sldId id="477" r:id="rId8"/>
    <p:sldId id="475" r:id="rId9"/>
    <p:sldId id="465" r:id="rId10"/>
    <p:sldId id="472" r:id="rId11"/>
    <p:sldId id="467" r:id="rId12"/>
  </p:sldIdLst>
  <p:sldSz cx="9144000" cy="6858000" type="screen4x3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228"/>
    <a:srgbClr val="003785"/>
    <a:srgbClr val="F9FFD9"/>
    <a:srgbClr val="00DE64"/>
    <a:srgbClr val="4BFF9C"/>
    <a:srgbClr val="00A433"/>
    <a:srgbClr val="A3FD8E"/>
    <a:srgbClr val="7BFE4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0955" autoAdjust="0"/>
  </p:normalViewPr>
  <p:slideViewPr>
    <p:cSldViewPr snapToObjects="1">
      <p:cViewPr varScale="1">
        <p:scale>
          <a:sx n="105" d="100"/>
          <a:sy n="105" d="100"/>
        </p:scale>
        <p:origin x="184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A92E0-5B84-4611-92AA-434B06FB3EE3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5A50-8569-4909-8891-7F4956578FE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5222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D1710-A6FC-484F-922C-E71F49A07A27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28D7F-6EC3-4A39-8B63-1911F5466E4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8770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2736000"/>
            <a:ext cx="6753600" cy="3240405"/>
          </a:xfrm>
        </p:spPr>
        <p:txBody>
          <a:bodyPr/>
          <a:lstStyle>
            <a:lvl1pPr>
              <a:lnSpc>
                <a:spcPct val="100000"/>
              </a:lnSpc>
              <a:defRPr sz="26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 smtClean="0"/>
              <a:t>Punkt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405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34566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41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[to spalt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3818965"/>
            <a:ext cx="3224400" cy="215743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 smtClean="0"/>
              <a:t>Klikk her for å sette inn tekst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5352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4724400" y="3818965"/>
            <a:ext cx="3224400" cy="21574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 smtClean="0"/>
              <a:t>Klikk her for å sette inn tekst</a:t>
            </a:r>
            <a:endParaRPr lang="nb-NO" dirty="0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724555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3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61CC824B-B1FC-44F9-B855-91D3BC076A68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99" y="1666804"/>
            <a:ext cx="6680025" cy="817245"/>
          </a:xfrm>
          <a:prstGeom prst="roundRect">
            <a:avLst/>
          </a:prstGeom>
          <a:solidFill>
            <a:srgbClr val="003785"/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195200" y="3818965"/>
            <a:ext cx="3224400" cy="215743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36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2pPr>
            <a:lvl3pPr marL="75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3pPr>
            <a:lvl4pPr marL="1080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4pPr>
            <a:lvl5pPr marL="147600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 smtClean="0"/>
              <a:t>Klikk her for å sette inn tekst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5352" y="2712687"/>
            <a:ext cx="3224251" cy="492443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sz="quarter" idx="15"/>
          </p:nvPr>
        </p:nvSpPr>
        <p:spPr>
          <a:xfrm>
            <a:off x="4800600" y="2819400"/>
            <a:ext cx="3124200" cy="32766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46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for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5EF068F-12DC-9B4D-A761-B10A1A54AB13}"/>
              </a:ext>
            </a:extLst>
          </p:cNvPr>
          <p:cNvSpPr/>
          <p:nvPr userDrawn="1"/>
        </p:nvSpPr>
        <p:spPr>
          <a:xfrm>
            <a:off x="-7219" y="1"/>
            <a:ext cx="9144000" cy="6237171"/>
          </a:xfrm>
          <a:prstGeom prst="rect">
            <a:avLst/>
          </a:prstGeom>
          <a:solidFill>
            <a:srgbClr val="7AB2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03709" y="1440000"/>
            <a:ext cx="685800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 dirty="0"/>
              <a:t>Forsidetittel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8151" y="3929304"/>
            <a:ext cx="6858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1C3A8B15-DE8E-4849-89B9-B69DF6C3F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5470" y="1098796"/>
            <a:ext cx="3187583" cy="60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aseline="0"/>
            </a:lvl1pPr>
          </a:lstStyle>
          <a:p>
            <a:r>
              <a:rPr lang="nb-NO" dirty="0"/>
              <a:t>Tittel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C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417424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Punktmerke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0994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1405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30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Punktmarkering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381588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2569" y="1667065"/>
            <a:ext cx="6678835" cy="817245"/>
          </a:xfrm>
          <a:prstGeom prst="round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5200" y="2736000"/>
            <a:ext cx="6753600" cy="3501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 smtClean="0"/>
              <a:t>Punkt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04789"/>
            <a:ext cx="2275200" cy="3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3" r:id="rId2"/>
    <p:sldLayoutId id="214748368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2413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756000" indent="2047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1936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76000" indent="1825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8DED28F-1B75-3142-97CE-8FD2D8F7012F}"/>
              </a:ext>
            </a:extLst>
          </p:cNvPr>
          <p:cNvSpPr/>
          <p:nvPr userDrawn="1"/>
        </p:nvSpPr>
        <p:spPr>
          <a:xfrm>
            <a:off x="0" y="6239435"/>
            <a:ext cx="9144000" cy="641715"/>
          </a:xfrm>
          <a:prstGeom prst="rect">
            <a:avLst/>
          </a:prstGeom>
          <a:solidFill>
            <a:srgbClr val="7AB2D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F55F9E1B-144C-7248-843C-22BBD7C4D3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19950" y="6401541"/>
            <a:ext cx="1714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txStyles>
    <p:titleStyle>
      <a:lvl1pPr marL="0" algn="l" defTabSz="685800" rtl="0" eaLnBrk="1" latinLnBrk="0" hangingPunct="1">
        <a:lnSpc>
          <a:spcPct val="90000"/>
        </a:lnSpc>
        <a:spcBef>
          <a:spcPct val="0"/>
        </a:spcBef>
        <a:buNone/>
        <a:defRPr lang="nb-NO" sz="3750" kern="1200" dirty="0">
          <a:solidFill>
            <a:srgbClr val="00338D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Char char="•"/>
        <a:defRPr lang="nb-NO" sz="1800" b="0" i="0" kern="1200" dirty="0" smtClean="0">
          <a:solidFill>
            <a:srgbClr val="00338D"/>
          </a:solidFill>
          <a:latin typeface="+mn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80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50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 smtClean="0">
          <a:solidFill>
            <a:srgbClr val="00338D"/>
          </a:solidFill>
          <a:latin typeface="+mn-lt"/>
          <a:ea typeface="+mj-ea"/>
          <a:cs typeface="+mj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nb-NO" sz="1350" b="0" i="0" kern="1200" baseline="0" dirty="0">
          <a:solidFill>
            <a:srgbClr val="00338D"/>
          </a:solidFill>
          <a:latin typeface="+mn-lt"/>
          <a:ea typeface="+mj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.powerbi.com/view?r=eyJrIjoiNTAzNjYxYzQtZjJhNS00NWMxLWIwZjQtMjQwNDgyMTJmYWYzIiwidCI6IjdmOGU0Y2YwLTcxZmItNDg5Yy1hMzM2LTNmOTI1MmE2MzkwOCIsImMiOjh9&amp;pageName=ReportSection3d46476dc98c4cc1a97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 smtClean="0">
                <a:solidFill>
                  <a:prstClr val="white"/>
                </a:solidFill>
                <a:latin typeface="Calibri" panose="020F0502020204030204"/>
              </a:rPr>
              <a:t>1 </a:t>
            </a: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nb-NO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tel 5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6501587" cy="2308324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Miljøprestasjon og klimaregnskap  </a:t>
            </a:r>
            <a: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600" b="1" dirty="0" smtClean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nb-NO" sz="3600" b="1" dirty="0">
                <a:solidFill>
                  <a:srgbClr val="81B1E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31.12.2022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40443"/>
            <a:ext cx="3865885" cy="8742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3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1" y="6381328"/>
            <a:ext cx="1487132" cy="336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 smtClean="0">
                <a:solidFill>
                  <a:prstClr val="white"/>
                </a:solidFill>
                <a:latin typeface="Calibri" panose="020F0502020204030204"/>
              </a:rPr>
              <a:t>1 </a:t>
            </a: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nb-NO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67" y="1232695"/>
            <a:ext cx="6768752" cy="377536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062393" y="560853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accent2"/>
                </a:solidFill>
                <a:hlinkClick r:id="rId4"/>
              </a:rPr>
              <a:t>Link til Power BI Dashboard for status for spesialisthelsetjenestens klima og miljømål</a:t>
            </a:r>
            <a:endParaRPr lang="nb-NO" sz="1200" dirty="0">
              <a:solidFill>
                <a:schemeClr val="accent2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225560" y="450673"/>
            <a:ext cx="6517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chemeClr val="accent1"/>
                </a:solidFill>
              </a:rPr>
              <a:t>Status for spesialisthelsetjenestens klima- og miljømål 2022</a:t>
            </a:r>
            <a:endParaRPr lang="nb-NO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1" y="6381328"/>
            <a:ext cx="1487132" cy="336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 smtClean="0">
                <a:solidFill>
                  <a:prstClr val="white"/>
                </a:solidFill>
                <a:latin typeface="Calibri" panose="020F0502020204030204"/>
              </a:rPr>
              <a:t>1 </a:t>
            </a: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nb-NO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1115616" y="764704"/>
            <a:ext cx="2808312" cy="523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dirty="0" smtClean="0">
                <a:latin typeface="Calibri"/>
              </a:rPr>
              <a:t>Innhold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Plassholder for tekst 2"/>
          <p:cNvSpPr txBox="1">
            <a:spLocks/>
          </p:cNvSpPr>
          <p:nvPr/>
        </p:nvSpPr>
        <p:spPr>
          <a:xfrm>
            <a:off x="1106504" y="1628800"/>
            <a:ext cx="7560840" cy="387798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241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756000" indent="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80000" indent="1936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476000" indent="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Miljøpolitikk</a:t>
            </a:r>
            <a:b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</a:b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>Sertifisering etter ISO 14001 (miljøledelse)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nb-NO" sz="2000" dirty="0">
              <a:solidFill>
                <a:srgbClr val="003785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>Vesentlige miljøaspekter</a:t>
            </a:r>
            <a:br>
              <a:rPr lang="nb-NO" sz="2000" dirty="0" smtClean="0">
                <a:solidFill>
                  <a:srgbClr val="003785"/>
                </a:solidFill>
                <a:latin typeface="Calibri"/>
              </a:rPr>
            </a:br>
            <a:endParaRPr lang="nb-NO" sz="2000" dirty="0" smtClean="0">
              <a:solidFill>
                <a:srgbClr val="003785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>Klimaregnskap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</a:br>
            <a:endParaRPr kumimoji="0" lang="nb-NO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nb-NO" sz="2000" dirty="0" smtClean="0">
                <a:solidFill>
                  <a:srgbClr val="003785"/>
                </a:solidFill>
                <a:latin typeface="Calibri"/>
              </a:rPr>
              <a:t>Status: </a:t>
            </a:r>
            <a:br>
              <a:rPr lang="nb-NO" sz="2000" dirty="0" smtClean="0">
                <a:solidFill>
                  <a:srgbClr val="003785"/>
                </a:solidFill>
                <a:latin typeface="Calibri"/>
              </a:rPr>
            </a:b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- sykehusets</a:t>
            </a:r>
            <a:r>
              <a:rPr kumimoji="0" lang="nb-NO" sz="2000" b="0" i="0" u="none" strike="noStrike" kern="1200" cap="none" spc="0" normalizeH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 lokale miljømål</a:t>
            </a:r>
            <a:br>
              <a:rPr kumimoji="0" lang="nb-NO" sz="2000" b="0" i="0" u="none" strike="noStrike" kern="1200" cap="none" spc="0" normalizeH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</a:br>
            <a:r>
              <a:rPr kumimoji="0" lang="nb-NO" sz="2000" b="0" i="0" u="none" strike="noStrike" kern="1200" cap="none" spc="0" normalizeH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- 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</a:rPr>
              <a:t>spesialisthelsetjenestens miljømål</a:t>
            </a:r>
            <a:r>
              <a:rPr kumimoji="0" lang="nb-NO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nb-NO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1" y="6381328"/>
            <a:ext cx="1487132" cy="336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 smtClean="0">
                <a:solidFill>
                  <a:prstClr val="white"/>
                </a:solidFill>
                <a:latin typeface="Calibri" panose="020F0502020204030204"/>
              </a:rPr>
              <a:t>1 </a:t>
            </a: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nb-NO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1181809" y="815275"/>
            <a:ext cx="6329128" cy="12618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Miljøpolitikk 2022-2025</a:t>
            </a:r>
            <a:b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127464" y="2420888"/>
            <a:ext cx="7179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Sykehuset Østfold skal ta samfunnsansvar og redusere negativ miljøpåvirkning fra sykehusdrift i samarbeid med medarbeidere og eksterne interessenter</a:t>
            </a:r>
            <a:b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</a:br>
            <a:endParaRPr kumimoji="0" lang="nb-NO" sz="1800" b="0" i="0" u="none" strike="noStrike" kern="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Dette oppnås gjennom å: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nå sykehusets og spesialisthelsetjenestens miljømål for CO2 ekv.-utslipp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overholde nasjonale lover, forskrifter og andre krav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  <a:t>kontinuerlig forbedre miljøledelsessystemet</a:t>
            </a:r>
            <a:br>
              <a:rPr kumimoji="0" lang="nb-N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</a:rPr>
            </a:br>
            <a:endParaRPr kumimoji="0" lang="nb-NO" sz="1800" b="0" i="0" u="none" strike="noStrike" kern="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02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1" y="6381328"/>
            <a:ext cx="1487132" cy="336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 smtClean="0">
                <a:solidFill>
                  <a:prstClr val="white"/>
                </a:solidFill>
                <a:latin typeface="Calibri" panose="020F0502020204030204"/>
              </a:rPr>
              <a:t>1 </a:t>
            </a: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nb-NO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>
          <a:xfrm>
            <a:off x="784718" y="770456"/>
            <a:ext cx="7744470" cy="4743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2413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6000" indent="2047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80000" indent="1936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76000" indent="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Sertifisering etter ISO 14001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 smtClean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Sykehuset Østfold gikk ut av ordningen med miljøsertifisering i august 2022.  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0" lang="nb-NO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Kravene i standard ISO 14001 skal allikevel følges.</a:t>
            </a:r>
            <a:b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0" lang="nb-NO" altLang="nb-NO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nb-NO" alt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b-NO" altLang="nb-NO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600" b="0" i="0" u="none" strike="noStrike" kern="1200" cap="none" spc="0" normalizeH="0" baseline="0" noProof="0" dirty="0">
              <a:ln>
                <a:noFill/>
              </a:ln>
              <a:solidFill>
                <a:srgbClr val="0037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1" y="6381328"/>
            <a:ext cx="1487132" cy="336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nb-NO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2267744" y="317847"/>
            <a:ext cx="4312904" cy="461665"/>
          </a:xfrm>
        </p:spPr>
        <p:txBody>
          <a:bodyPr/>
          <a:lstStyle/>
          <a:p>
            <a:r>
              <a:rPr lang="nb-NO" sz="2400" b="1" dirty="0" smtClean="0">
                <a:solidFill>
                  <a:srgbClr val="81B1E0"/>
                </a:solidFill>
                <a:latin typeface="+mn-lt"/>
              </a:rPr>
              <a:t>Vesentlige miljøaspekter</a:t>
            </a:r>
            <a:endParaRPr lang="nb-NO" sz="2400" b="1" dirty="0">
              <a:latin typeface="+mn-lt"/>
            </a:endParaRP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14644" y="4221152"/>
            <a:ext cx="8019104" cy="2034930"/>
          </a:xfrm>
        </p:spPr>
        <p:txBody>
          <a:bodyPr>
            <a:no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nb-NO" sz="1600" dirty="0" smtClean="0"/>
              <a:t>Det er miljømål på foretaksnivå knyttet opp mot et utvalg av de vesentlige miljøaspektene og spesialisthelsetjenestens miljømål. Aspektene er totalvurdert mot: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 smtClean="0"/>
              <a:t>	- Miljøkonsekvens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 smtClean="0"/>
              <a:t>	- Hyppighet/volum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 smtClean="0"/>
              <a:t>	- Oppfølging av lover, forskrifter og andre krav/føringer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 smtClean="0"/>
              <a:t>	- Interessenters synspunkter og krav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b-NO" sz="1600" dirty="0" smtClean="0"/>
              <a:t>	- Pågående arbeid med vesentlige miljøaspekter</a:t>
            </a:r>
            <a:endParaRPr lang="nb-NO" sz="1600" dirty="0"/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039997"/>
              </p:ext>
            </p:extLst>
          </p:nvPr>
        </p:nvGraphicFramePr>
        <p:xfrm>
          <a:off x="1229315" y="921691"/>
          <a:ext cx="6096000" cy="294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89">
                  <a:extLst>
                    <a:ext uri="{9D8B030D-6E8A-4147-A177-3AD203B41FA5}">
                      <a16:colId xmlns:a16="http://schemas.microsoft.com/office/drawing/2014/main" val="1146140936"/>
                    </a:ext>
                  </a:extLst>
                </a:gridCol>
                <a:gridCol w="3617411">
                  <a:extLst>
                    <a:ext uri="{9D8B030D-6E8A-4147-A177-3AD203B41FA5}">
                      <a16:colId xmlns:a16="http://schemas.microsoft.com/office/drawing/2014/main" val="3603255927"/>
                    </a:ext>
                  </a:extLst>
                </a:gridCol>
              </a:tblGrid>
              <a:tr h="350344">
                <a:tc>
                  <a:txBody>
                    <a:bodyPr/>
                    <a:lstStyle/>
                    <a:p>
                      <a:r>
                        <a:rPr lang="nb-NO" dirty="0" smtClean="0"/>
                        <a:t>Vesentlige miljøaspekter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Kommentarer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89002"/>
                  </a:ext>
                </a:extLst>
              </a:tr>
              <a:tr h="267674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Energiforbruk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906135"/>
                  </a:ext>
                </a:extLst>
              </a:tr>
              <a:tr h="981470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Transport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Ambulanser</a:t>
                      </a:r>
                    </a:p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Drosje, helsebuss, helseekspress</a:t>
                      </a:r>
                    </a:p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SØ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 egne biler</a:t>
                      </a:r>
                    </a:p>
                    <a:p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Ansattes biler i tjeneste</a:t>
                      </a:r>
                    </a:p>
                    <a:p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Bruk av ansattes egen bil til/fra jobb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85564"/>
                  </a:ext>
                </a:extLst>
              </a:tr>
              <a:tr h="446123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Avfall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Smittefarlig avfall</a:t>
                      </a:r>
                    </a:p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Farlig avfall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95724"/>
                  </a:ext>
                </a:extLst>
              </a:tr>
              <a:tr h="275729">
                <a:tc>
                  <a:txBody>
                    <a:bodyPr/>
                    <a:lstStyle/>
                    <a:p>
                      <a:r>
                        <a:rPr lang="nb-NO" sz="1200" b="0" dirty="0" smtClean="0">
                          <a:solidFill>
                            <a:srgbClr val="002060"/>
                          </a:solidFill>
                        </a:rPr>
                        <a:t>Bruk av avløpsnettet</a:t>
                      </a:r>
                      <a:endParaRPr lang="nb-NO" sz="12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kjemikalier, legemidler etc.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9821"/>
                  </a:ext>
                </a:extLst>
              </a:tr>
              <a:tr h="2810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dirty="0" smtClean="0">
                          <a:solidFill>
                            <a:srgbClr val="002060"/>
                          </a:solidFill>
                        </a:rPr>
                        <a:t>Bruk av engangsartikler</a:t>
                      </a:r>
                      <a:endParaRPr lang="nb-NO" sz="12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8282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nb-NO" sz="1200" b="0" dirty="0" smtClean="0">
                          <a:solidFill>
                            <a:srgbClr val="002060"/>
                          </a:solidFill>
                        </a:rPr>
                        <a:t>Innkjøp og forsyning</a:t>
                      </a:r>
                      <a:endParaRPr lang="nb-NO" sz="12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9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9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1" y="6381328"/>
            <a:ext cx="1487132" cy="336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 smtClean="0">
                <a:solidFill>
                  <a:prstClr val="white"/>
                </a:solidFill>
                <a:latin typeface="Calibri" panose="020F0502020204030204"/>
              </a:rPr>
              <a:t>1 </a:t>
            </a: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nb-NO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722224" y="62935"/>
            <a:ext cx="560309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Utdrag fra SØs klimaregnskap 2022</a:t>
            </a:r>
          </a:p>
        </p:txBody>
      </p:sp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43046"/>
              </p:ext>
            </p:extLst>
          </p:nvPr>
        </p:nvGraphicFramePr>
        <p:xfrm>
          <a:off x="539552" y="686080"/>
          <a:ext cx="7632848" cy="4960620"/>
        </p:xfrm>
        <a:graphic>
          <a:graphicData uri="http://schemas.openxmlformats.org/drawingml/2006/table">
            <a:tbl>
              <a:tblPr firstRow="1" bandRow="1"/>
              <a:tblGrid>
                <a:gridCol w="1437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593">
                  <a:extLst>
                    <a:ext uri="{9D8B030D-6E8A-4147-A177-3AD203B41FA5}">
                      <a16:colId xmlns:a16="http://schemas.microsoft.com/office/drawing/2014/main" val="608783894"/>
                    </a:ext>
                  </a:extLst>
                </a:gridCol>
                <a:gridCol w="1865807">
                  <a:extLst>
                    <a:ext uri="{9D8B030D-6E8A-4147-A177-3AD203B41FA5}">
                      <a16:colId xmlns:a16="http://schemas.microsoft.com/office/drawing/2014/main" val="2303561484"/>
                    </a:ext>
                  </a:extLst>
                </a:gridCol>
              </a:tblGrid>
              <a:tr h="423438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1" dirty="0" smtClean="0">
                          <a:solidFill>
                            <a:schemeClr val="bg1"/>
                          </a:solidFill>
                        </a:rPr>
                        <a:t> Utslippskilde</a:t>
                      </a:r>
                      <a:endParaRPr lang="nb-N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solidFill>
                            <a:schemeClr val="bg1"/>
                          </a:solidFill>
                        </a:rPr>
                        <a:t>Utslipp 2022,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solidFill>
                            <a:schemeClr val="bg1"/>
                          </a:solidFill>
                        </a:rPr>
                        <a:t>tonn CO2 ekv.</a:t>
                      </a:r>
                      <a:endParaRPr lang="nb-N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1" dirty="0" smtClean="0">
                          <a:solidFill>
                            <a:schemeClr val="bg1"/>
                          </a:solidFill>
                        </a:rPr>
                        <a:t>% av</a:t>
                      </a:r>
                      <a:r>
                        <a:rPr lang="nb-NO" sz="1200" b="1" baseline="0" dirty="0" smtClean="0">
                          <a:solidFill>
                            <a:schemeClr val="bg1"/>
                          </a:solidFill>
                        </a:rPr>
                        <a:t> totalt CO2 </a:t>
                      </a:r>
                      <a:r>
                        <a:rPr lang="nb-NO" sz="1200" b="1" baseline="0" dirty="0" err="1" smtClean="0">
                          <a:solidFill>
                            <a:schemeClr val="bg1"/>
                          </a:solidFill>
                        </a:rPr>
                        <a:t>ekv</a:t>
                      </a:r>
                      <a:r>
                        <a:rPr lang="nb-NO" sz="1200" b="1" baseline="0" dirty="0" smtClean="0">
                          <a:solidFill>
                            <a:schemeClr val="bg1"/>
                          </a:solidFill>
                        </a:rPr>
                        <a:t>.-utslipp</a:t>
                      </a:r>
                      <a:endParaRPr lang="nb-N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row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Virkelig energiforbruk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El. kjel</a:t>
                      </a:r>
                      <a:endParaRPr lang="nb-NO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b-NO" sz="12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  <a:endParaRPr lang="nb-NO" sz="12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nb-NO" sz="12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b-NO" sz="12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b-NO" sz="12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nb-NO" sz="12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50 %</a:t>
                      </a:r>
                      <a:endParaRPr lang="nb-NO" sz="12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3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Fast elkraft</a:t>
                      </a:r>
                      <a:endParaRPr lang="nb-NO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b-NO" sz="12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6 829</a:t>
                      </a:r>
                      <a:endParaRPr lang="nb-NO" sz="12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nb-NO" sz="1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nb-NO" sz="12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Fjernvarme</a:t>
                      </a:r>
                      <a:endParaRPr lang="nb-NO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b-NO" sz="12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nb-NO" sz="1200" b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428</a:t>
                      </a:r>
                      <a:endParaRPr lang="nb-NO" sz="12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nb-NO" sz="1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nb-NO" sz="12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nb-NO" sz="12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Fjernkjøling</a:t>
                      </a:r>
                      <a:endParaRPr lang="nb-NO" sz="12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560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Diesel/ fyringsolje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46118"/>
                  </a:ext>
                </a:extLst>
              </a:tr>
              <a:tr h="2160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Gjenvinningskraft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nb-NO" sz="1200" i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i="1" dirty="0" smtClean="0">
                          <a:solidFill>
                            <a:srgbClr val="00B050"/>
                          </a:solidFill>
                        </a:rPr>
                        <a:t>- 4432</a:t>
                      </a:r>
                      <a:endParaRPr lang="nb-NO" sz="1200" b="0" i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99037"/>
                  </a:ext>
                </a:extLst>
              </a:tr>
              <a:tr h="216024">
                <a:tc row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nb-NO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l"/>
                      <a:endParaRPr lang="nb-NO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l"/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Pasient transport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Ambulanser 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638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b-NO" sz="12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nb-NO" sz="12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37 %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523">
                <a:tc vMerge="1">
                  <a:txBody>
                    <a:bodyPr/>
                    <a:lstStyle/>
                    <a:p>
                      <a:endParaRPr lang="nb-NO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baseline="0" dirty="0" smtClean="0">
                          <a:solidFill>
                            <a:schemeClr val="accent2"/>
                          </a:solidFill>
                        </a:rPr>
                        <a:t>Drosjer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1" dirty="0" smtClean="0">
                          <a:solidFill>
                            <a:schemeClr val="accent2"/>
                          </a:solidFill>
                        </a:rPr>
                        <a:t>1176</a:t>
                      </a:r>
                      <a:endParaRPr lang="nb-NO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nb-NO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Egen bil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1" dirty="0" smtClean="0">
                          <a:solidFill>
                            <a:schemeClr val="accent2"/>
                          </a:solidFill>
                        </a:rPr>
                        <a:t>1581</a:t>
                      </a:r>
                      <a:endParaRPr lang="nb-NO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5396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Helsebuss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160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22879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algn="ctr"/>
                      <a:endParaRPr lang="nb-NO" sz="10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Fly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67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520731"/>
                  </a:ext>
                </a:extLst>
              </a:tr>
              <a:tr h="241858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Ansatte transport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Sykehusets eide eller leasede</a:t>
                      </a:r>
                      <a:r>
                        <a:rPr lang="nb-NO" sz="1200" baseline="0" dirty="0" smtClean="0">
                          <a:solidFill>
                            <a:schemeClr val="accent2"/>
                          </a:solidFill>
                        </a:rPr>
                        <a:t> kjøretøy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218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b-NO" sz="12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nb-NO" sz="12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4 %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3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Bruk</a:t>
                      </a:r>
                      <a:r>
                        <a:rPr lang="nb-NO" sz="1200" baseline="0" dirty="0" smtClean="0">
                          <a:solidFill>
                            <a:schemeClr val="accent2"/>
                          </a:solidFill>
                        </a:rPr>
                        <a:t> av ansattes e</a:t>
                      </a:r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gne biler i tjeneste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112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60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Fly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90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52507"/>
                  </a:ext>
                </a:extLst>
              </a:tr>
              <a:tr h="194310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nb-NO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l"/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Medisinske</a:t>
                      </a:r>
                      <a:r>
                        <a:rPr lang="nb-NO" sz="1200" baseline="0" dirty="0" smtClean="0">
                          <a:solidFill>
                            <a:schemeClr val="accent2"/>
                          </a:solidFill>
                        </a:rPr>
                        <a:t> gasser (innkjøpt mengde)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Desfluran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48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nb-NO" sz="1200" b="0" baseline="0" dirty="0" smtClean="0">
                          <a:solidFill>
                            <a:schemeClr val="accent2"/>
                          </a:solidFill>
                        </a:rPr>
                        <a:t> %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71770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Isofluran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57249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>
                          <a:solidFill>
                            <a:schemeClr val="accent2"/>
                          </a:solidFill>
                        </a:rPr>
                        <a:t>Sevofluran</a:t>
                      </a:r>
                      <a:endParaRPr lang="nb-NO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chemeClr val="accent2"/>
                          </a:solidFill>
                        </a:rPr>
                        <a:t>19</a:t>
                      </a:r>
                      <a:endParaRPr lang="nb-NO" sz="12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18761"/>
                  </a:ext>
                </a:extLst>
              </a:tr>
              <a:tr h="251456">
                <a:tc v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200" dirty="0" smtClean="0"/>
                        <a:t>Lystgass </a:t>
                      </a:r>
                      <a:endParaRPr lang="nb-NO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200" b="0" dirty="0" smtClean="0">
                          <a:solidFill>
                            <a:srgbClr val="002060"/>
                          </a:solidFill>
                        </a:rPr>
                        <a:t>830</a:t>
                      </a:r>
                      <a:endParaRPr lang="nb-NO"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64235"/>
              </p:ext>
            </p:extLst>
          </p:nvPr>
        </p:nvGraphicFramePr>
        <p:xfrm>
          <a:off x="539552" y="5811188"/>
          <a:ext cx="7632848" cy="373380"/>
        </p:xfrm>
        <a:graphic>
          <a:graphicData uri="http://schemas.openxmlformats.org/drawingml/2006/table">
            <a:tbl>
              <a:tblPr firstRow="1" bandRow="1"/>
              <a:tblGrid>
                <a:gridCol w="400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37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000" b="1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Totalt CO2</a:t>
                      </a:r>
                      <a:r>
                        <a:rPr lang="nb-NO" sz="1000" b="1" kern="1200" baseline="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 ekv.-utslipp fra sykehuset</a:t>
                      </a:r>
                      <a:endParaRPr lang="nb-NO" sz="1000" b="1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000" b="1" dirty="0" smtClean="0">
                          <a:solidFill>
                            <a:srgbClr val="002060"/>
                          </a:solidFill>
                        </a:rPr>
                        <a:t>10 037</a:t>
                      </a:r>
                      <a:endParaRPr lang="nb-NO" sz="1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nb-NO" sz="1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nb-NO" sz="10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B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1" y="6381328"/>
            <a:ext cx="1487132" cy="336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nb-NO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2126612" y="241264"/>
            <a:ext cx="6329128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81B1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B1E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Hva er med i klimaregnskapet?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81B1E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639716"/>
            <a:ext cx="5543550" cy="5429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00" y="894695"/>
            <a:ext cx="7653540" cy="45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" y="6381328"/>
            <a:ext cx="1345046" cy="304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835696" y="197215"/>
            <a:ext cx="6408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nb-NO" sz="2800" b="1" dirty="0" smtClean="0">
                <a:solidFill>
                  <a:schemeClr val="accent1"/>
                </a:solidFill>
              </a:rPr>
              <a:t>Lokale </a:t>
            </a:r>
            <a:r>
              <a:rPr lang="nb-NO" sz="2800" b="1" dirty="0">
                <a:solidFill>
                  <a:schemeClr val="accent1"/>
                </a:solidFill>
              </a:rPr>
              <a:t>miljømål 2022-2025 </a:t>
            </a:r>
            <a:r>
              <a:rPr lang="nb-NO" sz="1100" b="1" dirty="0">
                <a:solidFill>
                  <a:schemeClr val="accent1"/>
                </a:solidFill>
              </a:rPr>
              <a:t>(basisår 2019)</a:t>
            </a:r>
            <a:r>
              <a:rPr lang="nb-NO" sz="1100" dirty="0">
                <a:solidFill>
                  <a:schemeClr val="accent1"/>
                </a:solidFill>
              </a:rPr>
              <a:t> 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75871"/>
              </p:ext>
            </p:extLst>
          </p:nvPr>
        </p:nvGraphicFramePr>
        <p:xfrm>
          <a:off x="485155" y="733043"/>
          <a:ext cx="8373009" cy="541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69">
                  <a:extLst>
                    <a:ext uri="{9D8B030D-6E8A-4147-A177-3AD203B41FA5}">
                      <a16:colId xmlns:a16="http://schemas.microsoft.com/office/drawing/2014/main" val="3446981773"/>
                    </a:ext>
                  </a:extLst>
                </a:gridCol>
                <a:gridCol w="2770620">
                  <a:extLst>
                    <a:ext uri="{9D8B030D-6E8A-4147-A177-3AD203B41FA5}">
                      <a16:colId xmlns:a16="http://schemas.microsoft.com/office/drawing/2014/main" val="491906132"/>
                    </a:ext>
                  </a:extLst>
                </a:gridCol>
                <a:gridCol w="4790220">
                  <a:extLst>
                    <a:ext uri="{9D8B030D-6E8A-4147-A177-3AD203B41FA5}">
                      <a16:colId xmlns:a16="http://schemas.microsoft.com/office/drawing/2014/main" val="3598107351"/>
                    </a:ext>
                  </a:extLst>
                </a:gridCol>
              </a:tblGrid>
              <a:tr h="388224">
                <a:tc>
                  <a:txBody>
                    <a:bodyPr/>
                    <a:lstStyle/>
                    <a:p>
                      <a:endParaRPr lang="nb-NO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chemeClr val="bg1"/>
                          </a:solidFill>
                        </a:rPr>
                        <a:t>Mål</a:t>
                      </a:r>
                      <a:endParaRPr lang="nb-NO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chemeClr val="bg1"/>
                          </a:solidFill>
                        </a:rPr>
                        <a:t>Måloppnåelse</a:t>
                      </a:r>
                      <a:r>
                        <a:rPr lang="nb-NO" sz="1600" baseline="0" dirty="0" smtClean="0">
                          <a:solidFill>
                            <a:schemeClr val="bg1"/>
                          </a:solidFill>
                        </a:rPr>
                        <a:t> 2022</a:t>
                      </a:r>
                      <a:endParaRPr lang="nb-NO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44138361"/>
                  </a:ext>
                </a:extLst>
              </a:tr>
              <a:tr h="403692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Hovedmål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Innen 2025: Redusere CO2e-utslippet med 25 prosent</a:t>
                      </a:r>
                    </a:p>
                    <a:p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Reduksjon: 47 prosent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280841"/>
                  </a:ext>
                </a:extLst>
              </a:tr>
              <a:tr h="403692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Delmål 1</a:t>
                      </a:r>
                    </a:p>
                    <a:p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Energi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Redusere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 energiforbruket med 1 prosent årlig og innføre gjenvinningskraft</a:t>
                      </a:r>
                    </a:p>
                    <a:p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Reduksjon: 2,9 prosent. Gjenvinningskraft er innført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714275"/>
                  </a:ext>
                </a:extLst>
              </a:tr>
              <a:tr h="1721871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Delmål 2 Transport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Innen 2025 skal: 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 25 prosent av SØs leasede biler være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elbiler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 60 prosent av drosjer for pasientreiser 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være elbiler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 40 prosent av egne biler brukt i </a:t>
                      </a:r>
                    </a:p>
                    <a:p>
                      <a:pPr lvl="0" algn="l"/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pasientreiser vil være elbiler</a:t>
                      </a:r>
                      <a:endParaRPr lang="nb-NO" sz="12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  5,4 prosent. 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Prosjekt ser på sykehusets samlede </a:t>
                      </a:r>
                      <a:r>
                        <a:rPr lang="nb-NO" sz="12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bilpool</a:t>
                      </a: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anskaffelse av </a:t>
                      </a:r>
                      <a:r>
                        <a:rPr lang="nb-NO" sz="12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el.biler</a:t>
                      </a: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</a:p>
                    <a:p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  42 prosent.</a:t>
                      </a:r>
                    </a:p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Alle drosjesentralene har som krav at nye små biler skal være elbiler.</a:t>
                      </a:r>
                    </a:p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Myndighetene vil etter hvert stille krav om at nye større biler også er </a:t>
                      </a:r>
                      <a:b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elbiler.</a:t>
                      </a:r>
                    </a:p>
                    <a:p>
                      <a:endParaRPr lang="nb-NO" sz="12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  Elbilbestanden i Østfold var 20 prosent pr.31.12.2022.</a:t>
                      </a:r>
                    </a:p>
                    <a:p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Sykehuset har ingen påvirkning på om pasienter benytter elbil. </a:t>
                      </a:r>
                    </a:p>
                    <a:p>
                      <a:endParaRPr lang="nb-NO" sz="12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347980"/>
                  </a:ext>
                </a:extLst>
              </a:tr>
              <a:tr h="1392326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Delmål 3 Gasser</a:t>
                      </a:r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b-NO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Minimere CO2e-utslippet fra bruk av lystgass og anestesigasser, hensyntatt optimal pasientbehandling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b-NO" sz="120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200" u="sng" dirty="0" smtClean="0">
                          <a:solidFill>
                            <a:srgbClr val="002060"/>
                          </a:solidFill>
                        </a:rPr>
                        <a:t>Lystgass</a:t>
                      </a:r>
                      <a:r>
                        <a:rPr lang="nb-NO" sz="1200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 Økning i innkjøpt mengde.</a:t>
                      </a:r>
                    </a:p>
                    <a:p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Kan skyldes økning i antall behandlinger hvor det benyttes lystgass og forskjell i beholdning ved starten/slutten av året.</a:t>
                      </a:r>
                    </a:p>
                    <a:p>
                      <a:endParaRPr lang="nb-NO" sz="12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nb-NO" sz="1200" u="sng" baseline="0" dirty="0" smtClean="0">
                          <a:solidFill>
                            <a:srgbClr val="002060"/>
                          </a:solidFill>
                        </a:rPr>
                        <a:t>Anestesigasser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: Stor reduksjon i innkjøpt mengde </a:t>
                      </a:r>
                      <a:r>
                        <a:rPr lang="nb-NO" sz="1200" baseline="0" dirty="0" err="1" smtClean="0">
                          <a:solidFill>
                            <a:srgbClr val="002060"/>
                          </a:solidFill>
                        </a:rPr>
                        <a:t>desfluran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, som har størst CO2e-utslipp. </a:t>
                      </a:r>
                      <a:r>
                        <a:rPr lang="nb-NO" sz="1200" baseline="0" dirty="0" err="1" smtClean="0">
                          <a:solidFill>
                            <a:srgbClr val="002060"/>
                          </a:solidFill>
                        </a:rPr>
                        <a:t>Desfluran</a:t>
                      </a:r>
                      <a:r>
                        <a:rPr lang="nb-NO" sz="1200" baseline="0" dirty="0" smtClean="0">
                          <a:solidFill>
                            <a:srgbClr val="002060"/>
                          </a:solidFill>
                        </a:rPr>
                        <a:t> benyttes ikke lenger av operasjonsavdelingen på Kalnes, mens i Moss benyttes gassen kun der det er hensiktsmessig i forhold til gevinster for pasient og drift.</a:t>
                      </a:r>
                    </a:p>
                    <a:p>
                      <a:endParaRPr lang="nb-NO" sz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13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6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Sylinder 15"/>
          <p:cNvSpPr txBox="1"/>
          <p:nvPr/>
        </p:nvSpPr>
        <p:spPr>
          <a:xfrm>
            <a:off x="4656953" y="4024945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7" name="TekstSylinder 2"/>
          <p:cNvSpPr txBox="1"/>
          <p:nvPr/>
        </p:nvSpPr>
        <p:spPr>
          <a:xfrm>
            <a:off x="7905235" y="4221152"/>
            <a:ext cx="40777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121429" y="4123048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67 %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722224" y="2596990"/>
            <a:ext cx="40777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825" dirty="0" smtClean="0">
                <a:solidFill>
                  <a:prstClr val="white"/>
                </a:solidFill>
                <a:latin typeface="Calibri" panose="020F0502020204030204"/>
              </a:rPr>
              <a:t>1 </a:t>
            </a:r>
            <a:r>
              <a:rPr lang="nb-NO" sz="825" dirty="0">
                <a:solidFill>
                  <a:prstClr val="white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007326" y="1793274"/>
            <a:ext cx="164962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nb-NO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" y="692696"/>
            <a:ext cx="9007870" cy="52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 overskriftboks">
  <a:themeElements>
    <a:clrScheme name="Sykehuset Østfold">
      <a:dk1>
        <a:sysClr val="windowText" lastClr="000000"/>
      </a:dk1>
      <a:lt1>
        <a:sysClr val="window" lastClr="FFFFFF"/>
      </a:lt1>
      <a:dk2>
        <a:srgbClr val="003785"/>
      </a:dk2>
      <a:lt2>
        <a:srgbClr val="81B1E0"/>
      </a:lt2>
      <a:accent1>
        <a:srgbClr val="81B1E0"/>
      </a:accent1>
      <a:accent2>
        <a:srgbClr val="003785"/>
      </a:accent2>
      <a:accent3>
        <a:srgbClr val="E30613"/>
      </a:accent3>
      <a:accent4>
        <a:srgbClr val="B3D0EC"/>
      </a:accent4>
      <a:accent5>
        <a:srgbClr val="1C7AFF"/>
      </a:accent5>
      <a:accent6>
        <a:srgbClr val="FA5D66"/>
      </a:accent6>
      <a:hlink>
        <a:srgbClr val="E30613"/>
      </a:hlink>
      <a:folHlink>
        <a:srgbClr val="E306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Ø_Hvit med blå bunnstripe">
  <a:themeElements>
    <a:clrScheme name="SØ profilfarger">
      <a:dk1>
        <a:sysClr val="windowText" lastClr="000000"/>
      </a:dk1>
      <a:lt1>
        <a:sysClr val="window" lastClr="FFFFFF"/>
      </a:lt1>
      <a:dk2>
        <a:srgbClr val="AB1A2F"/>
      </a:dk2>
      <a:lt2>
        <a:srgbClr val="E7E6E6"/>
      </a:lt2>
      <a:accent1>
        <a:srgbClr val="7AB2DC"/>
      </a:accent1>
      <a:accent2>
        <a:srgbClr val="00338D"/>
      </a:accent2>
      <a:accent3>
        <a:srgbClr val="DC291F"/>
      </a:accent3>
      <a:accent4>
        <a:srgbClr val="AB1A2F"/>
      </a:accent4>
      <a:accent5>
        <a:srgbClr val="12A761"/>
      </a:accent5>
      <a:accent6>
        <a:srgbClr val="E89B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Powerpointmal, 2014</Template>
  <TotalTime>12138</TotalTime>
  <Words>670</Words>
  <Application>Microsoft Office PowerPoint</Application>
  <PresentationFormat>Skjermfremvisning (4:3)</PresentationFormat>
  <Paragraphs>177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Blå overskriftboks</vt:lpstr>
      <vt:lpstr>SØ_Hvit med blå bunnstripe</vt:lpstr>
      <vt:lpstr>Miljøprestasjon og klimaregnskap    pr. 31.12.2022</vt:lpstr>
      <vt:lpstr>PowerPoint-presentasjon</vt:lpstr>
      <vt:lpstr>PowerPoint-presentasjon</vt:lpstr>
      <vt:lpstr>PowerPoint-presentasjon</vt:lpstr>
      <vt:lpstr>Vesentlige miljøaspekter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Martine Hemstad Lyslid</dc:creator>
  <dc:description>Template by Addpoint.no</dc:description>
  <cp:lastModifiedBy>Kristin Evju</cp:lastModifiedBy>
  <cp:revision>1080</cp:revision>
  <cp:lastPrinted>2022-03-22T09:14:21Z</cp:lastPrinted>
  <dcterms:created xsi:type="dcterms:W3CDTF">2015-01-13T07:07:07Z</dcterms:created>
  <dcterms:modified xsi:type="dcterms:W3CDTF">2023-08-29T09:20:21Z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