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763" r:id="rId5"/>
    <p:sldMasterId id="2147483772" r:id="rId6"/>
  </p:sldMasterIdLst>
  <p:notesMasterIdLst>
    <p:notesMasterId r:id="rId16"/>
  </p:notesMasterIdLst>
  <p:handoutMasterIdLst>
    <p:handoutMasterId r:id="rId17"/>
  </p:handoutMasterIdLst>
  <p:sldIdLst>
    <p:sldId id="492" r:id="rId7"/>
    <p:sldId id="493" r:id="rId8"/>
    <p:sldId id="495" r:id="rId9"/>
    <p:sldId id="494" r:id="rId10"/>
    <p:sldId id="484" r:id="rId11"/>
    <p:sldId id="496" r:id="rId12"/>
    <p:sldId id="497" r:id="rId13"/>
    <p:sldId id="490" r:id="rId14"/>
    <p:sldId id="489" r:id="rId15"/>
  </p:sldIdLst>
  <p:sldSz cx="9144000" cy="6858000" type="screen4x3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8228"/>
    <a:srgbClr val="003785"/>
    <a:srgbClr val="F9FFD9"/>
    <a:srgbClr val="00DE64"/>
    <a:srgbClr val="4BFF9C"/>
    <a:srgbClr val="00A433"/>
    <a:srgbClr val="A3FD8E"/>
    <a:srgbClr val="7BFE4C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0955" autoAdjust="0"/>
  </p:normalViewPr>
  <p:slideViewPr>
    <p:cSldViewPr snapToObjects="1">
      <p:cViewPr varScale="1">
        <p:scale>
          <a:sx n="91" d="100"/>
          <a:sy n="91" d="100"/>
        </p:scale>
        <p:origin x="1248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A92E0-5B84-4611-92AA-434B06FB3EE3}" type="datetimeFigureOut">
              <a:rPr lang="nb-NO" smtClean="0"/>
              <a:t>29.05.2024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85A50-8569-4909-8891-7F4956578FE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52224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D1710-A6FC-484F-922C-E71F49A07A27}" type="datetimeFigureOut">
              <a:rPr lang="nb-NO" smtClean="0"/>
              <a:t>29.05.2024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28D7F-6EC3-4A39-8B63-1911F5466E4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8770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7623D-75EA-43CA-BF7D-2F986DD7327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7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7623D-75EA-43CA-BF7D-2F986DD7327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25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7623D-75EA-43CA-BF7D-2F986DD7327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12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7623D-75EA-43CA-BF7D-2F986DD7327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0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7623D-75EA-43CA-BF7D-2F986DD7327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39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7623D-75EA-43CA-BF7D-2F986DD7327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32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7623D-75EA-43CA-BF7D-2F986DD7327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516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7623D-75EA-43CA-BF7D-2F986DD7327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958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7623D-75EA-43CA-BF7D-2F986DD7327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64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195200" y="2736000"/>
            <a:ext cx="6753600" cy="3240405"/>
          </a:xfrm>
        </p:spPr>
        <p:txBody>
          <a:bodyPr/>
          <a:lstStyle>
            <a:lvl1pPr>
              <a:lnSpc>
                <a:spcPct val="100000"/>
              </a:lnSpc>
              <a:defRPr sz="26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20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sz="20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 smtClean="0"/>
              <a:t>Punkt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61CC824B-B1FC-44F9-B855-91D3BC076A6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99" y="1666804"/>
            <a:ext cx="6680025" cy="817245"/>
          </a:xfrm>
          <a:prstGeom prst="roundRect">
            <a:avLst/>
          </a:prstGeom>
          <a:solidFill>
            <a:srgbClr val="003785"/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Overskrift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405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34566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ors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411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hvit forside _ensommerfug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03709" y="1440000"/>
            <a:ext cx="5449174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b-NO" dirty="0"/>
              <a:t>Forsidetittel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8151" y="3929304"/>
            <a:ext cx="543473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Undertittel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1C3A8B15-DE8E-4849-89B9-B69DF6C3F2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3924" r="11722"/>
          <a:stretch/>
        </p:blipFill>
        <p:spPr>
          <a:xfrm>
            <a:off x="6333434" y="-40341"/>
            <a:ext cx="2813928" cy="63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0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Hvit fors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03709" y="1440000"/>
            <a:ext cx="4411229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b-NO" dirty="0"/>
              <a:t>Forsidetittel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8151" y="3929304"/>
            <a:ext cx="5296899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Undertittel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31" y="256615"/>
            <a:ext cx="3584508" cy="60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 baseline="0"/>
            </a:lvl1pPr>
          </a:lstStyle>
          <a:p>
            <a:r>
              <a:rPr lang="nb-NO" dirty="0"/>
              <a:t>Tittel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C0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84807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Punktmerke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7203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0"/>
          </p:nvPr>
        </p:nvSpPr>
        <p:spPr>
          <a:xfrm>
            <a:off x="2900362" y="1690688"/>
            <a:ext cx="5614988" cy="42529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690688"/>
            <a:ext cx="2071688" cy="425291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 dirty="0" smtClean="0"/>
              <a:t>Tekstinnhold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27759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0"/>
          </p:nvPr>
        </p:nvSpPr>
        <p:spPr>
          <a:xfrm>
            <a:off x="0" y="699246"/>
            <a:ext cx="9144000" cy="553010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293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bilde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0"/>
          </p:nvPr>
        </p:nvSpPr>
        <p:spPr>
          <a:xfrm>
            <a:off x="628650" y="1690688"/>
            <a:ext cx="3757613" cy="34147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5310188"/>
            <a:ext cx="3757613" cy="8239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50"/>
            </a:lvl1pPr>
          </a:lstStyle>
          <a:p>
            <a:pPr lvl="0"/>
            <a:r>
              <a:rPr lang="nb-NO" dirty="0" smtClean="0"/>
              <a:t>Tekstinnhold</a:t>
            </a:r>
          </a:p>
        </p:txBody>
      </p:sp>
      <p:sp>
        <p:nvSpPr>
          <p:cNvPr id="7" name="Plassholder for bilde 10"/>
          <p:cNvSpPr>
            <a:spLocks noGrp="1"/>
          </p:cNvSpPr>
          <p:nvPr>
            <p:ph type="pic" sz="quarter" idx="12"/>
          </p:nvPr>
        </p:nvSpPr>
        <p:spPr>
          <a:xfrm>
            <a:off x="4772025" y="1690688"/>
            <a:ext cx="3757613" cy="34147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nb-NO" dirty="0"/>
          </a:p>
        </p:txBody>
      </p:sp>
      <p:sp>
        <p:nvSpPr>
          <p:cNvPr id="8" name="Plassholder f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772025" y="5310188"/>
            <a:ext cx="3757613" cy="8239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50"/>
            </a:lvl1pPr>
          </a:lstStyle>
          <a:p>
            <a:pPr lvl="0"/>
            <a:r>
              <a:rPr lang="nb-NO" dirty="0" smtClean="0"/>
              <a:t>Tekstinnhold</a:t>
            </a:r>
          </a:p>
        </p:txBody>
      </p:sp>
    </p:spTree>
    <p:extLst>
      <p:ext uri="{BB962C8B-B14F-4D97-AF65-F5344CB8AC3E}">
        <p14:creationId xmlns:p14="http://schemas.microsoft.com/office/powerpoint/2010/main" val="133468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85775" y="723900"/>
            <a:ext cx="2957513" cy="48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7" name="Plassholder for bilde 10"/>
          <p:cNvSpPr>
            <a:spLocks noGrp="1"/>
          </p:cNvSpPr>
          <p:nvPr>
            <p:ph type="pic" sz="quarter" idx="12"/>
          </p:nvPr>
        </p:nvSpPr>
        <p:spPr>
          <a:xfrm>
            <a:off x="3629025" y="0"/>
            <a:ext cx="5514975" cy="62484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411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[to spalter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61CC824B-B1FC-44F9-B855-91D3BC076A6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99" y="1666804"/>
            <a:ext cx="6680025" cy="817245"/>
          </a:xfrm>
          <a:prstGeom prst="roundRect">
            <a:avLst/>
          </a:prstGeom>
          <a:solidFill>
            <a:srgbClr val="003785"/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195200" y="3818965"/>
            <a:ext cx="3224400" cy="215743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tx2"/>
                </a:solidFill>
              </a:defRPr>
            </a:lvl1pPr>
            <a:lvl2pPr marL="360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2pPr>
            <a:lvl3pPr marL="756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3pPr>
            <a:lvl4pPr marL="1080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4pPr>
            <a:lvl5pPr marL="1476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 smtClean="0"/>
              <a:t>Klikk her for å sette inn tekst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1195352" y="2712687"/>
            <a:ext cx="3224251" cy="492443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4724400" y="3818965"/>
            <a:ext cx="3224400" cy="21574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tx2"/>
                </a:solidFill>
              </a:defRPr>
            </a:lvl1pPr>
            <a:lvl2pPr marL="360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2pPr>
            <a:lvl3pPr marL="756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3pPr>
            <a:lvl4pPr marL="1080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4pPr>
            <a:lvl5pPr marL="1476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 smtClean="0"/>
              <a:t>Klikk her for å sette inn tekst</a:t>
            </a:r>
            <a:endParaRPr lang="nb-NO" dirty="0"/>
          </a:p>
        </p:txBody>
      </p:sp>
      <p:sp>
        <p:nvSpPr>
          <p:cNvPr id="10" name="Plassholder f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724555" y="2712687"/>
            <a:ext cx="3224251" cy="492443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37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 med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712694"/>
            <a:ext cx="7886700" cy="97799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4789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987425"/>
            <a:ext cx="2949178" cy="1069975"/>
          </a:xfrm>
        </p:spPr>
        <p:txBody>
          <a:bodyPr anchor="ctr"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lnSpc>
                <a:spcPct val="100000"/>
              </a:lnSpc>
              <a:defRPr sz="2100"/>
            </a:lvl1pPr>
            <a:lvl2pPr>
              <a:lnSpc>
                <a:spcPct val="100000"/>
              </a:lnSpc>
              <a:defRPr sz="21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dirty="0"/>
              <a:t>Punktmarkering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283017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422481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67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bedrings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dirty="0"/>
              <a:t>Tittel</a:t>
            </a:r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9" y="1343831"/>
            <a:ext cx="4240682" cy="5152219"/>
          </a:xfrm>
          <a:prstGeom prst="rect">
            <a:avLst/>
          </a:prstGeom>
        </p:spPr>
      </p:pic>
      <p:sp>
        <p:nvSpPr>
          <p:cNvPr id="5" name="Plassholder for tekst 4"/>
          <p:cNvSpPr>
            <a:spLocks noGrp="1"/>
          </p:cNvSpPr>
          <p:nvPr>
            <p:ph type="body" sz="quarter" idx="10"/>
          </p:nvPr>
        </p:nvSpPr>
        <p:spPr>
          <a:xfrm>
            <a:off x="628650" y="1690688"/>
            <a:ext cx="2271713" cy="222885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1"/>
          </p:nvPr>
        </p:nvSpPr>
        <p:spPr>
          <a:xfrm>
            <a:off x="628650" y="3938588"/>
            <a:ext cx="2271713" cy="222885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tekst 4"/>
          <p:cNvSpPr>
            <a:spLocks noGrp="1"/>
          </p:cNvSpPr>
          <p:nvPr>
            <p:ph type="body" sz="quarter" idx="12"/>
          </p:nvPr>
        </p:nvSpPr>
        <p:spPr>
          <a:xfrm>
            <a:off x="6357937" y="1690688"/>
            <a:ext cx="2271713" cy="222885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8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6357937" y="3938588"/>
            <a:ext cx="2271713" cy="222885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73689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rbedringshjul_planleg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6320118" cy="43513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Punktmerke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26" y="3440055"/>
            <a:ext cx="2357174" cy="2863850"/>
          </a:xfrm>
          <a:prstGeom prst="rect">
            <a:avLst/>
          </a:prstGeom>
        </p:spPr>
      </p:pic>
      <p:sp>
        <p:nvSpPr>
          <p:cNvPr id="5" name="TekstSylinder 4"/>
          <p:cNvSpPr txBox="1"/>
          <p:nvPr userDrawn="1"/>
        </p:nvSpPr>
        <p:spPr>
          <a:xfrm>
            <a:off x="7965412" y="3240001"/>
            <a:ext cx="949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 smtClean="0"/>
              <a:t>Planlegge </a:t>
            </a:r>
            <a:endParaRPr lang="nb-NO" sz="1500" b="1" dirty="0"/>
          </a:p>
        </p:txBody>
      </p:sp>
    </p:spTree>
    <p:extLst>
      <p:ext uri="{BB962C8B-B14F-4D97-AF65-F5344CB8AC3E}">
        <p14:creationId xmlns:p14="http://schemas.microsoft.com/office/powerpoint/2010/main" val="250977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bedringshjul_gjennomfø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56" y="3426609"/>
            <a:ext cx="2399300" cy="2915031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675954"/>
            <a:ext cx="7886700" cy="101473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6320118" cy="43513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Punktmerke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7965412" y="3240001"/>
            <a:ext cx="13029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 smtClean="0"/>
              <a:t>Gjennomføre</a:t>
            </a:r>
            <a:endParaRPr lang="nb-NO" sz="1500" b="1" dirty="0"/>
          </a:p>
        </p:txBody>
      </p:sp>
    </p:spTree>
    <p:extLst>
      <p:ext uri="{BB962C8B-B14F-4D97-AF65-F5344CB8AC3E}">
        <p14:creationId xmlns:p14="http://schemas.microsoft.com/office/powerpoint/2010/main" val="354818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bedringshjul_evalu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56" y="3410317"/>
            <a:ext cx="2399300" cy="2915031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675954"/>
            <a:ext cx="7886700" cy="101473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6320118" cy="43513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Punktmerke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7965412" y="3240001"/>
            <a:ext cx="949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 smtClean="0"/>
              <a:t>Evaluere </a:t>
            </a:r>
            <a:endParaRPr lang="nb-NO" sz="1500" b="1" dirty="0"/>
          </a:p>
        </p:txBody>
      </p:sp>
    </p:spTree>
    <p:extLst>
      <p:ext uri="{BB962C8B-B14F-4D97-AF65-F5344CB8AC3E}">
        <p14:creationId xmlns:p14="http://schemas.microsoft.com/office/powerpoint/2010/main" val="276648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bedringshjul_korrig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56" y="3401018"/>
            <a:ext cx="2399300" cy="2915031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675954"/>
            <a:ext cx="7886700" cy="101473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6320118" cy="43513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Punktmerke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7965412" y="3240001"/>
            <a:ext cx="949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 smtClean="0"/>
              <a:t>Korrigere </a:t>
            </a:r>
            <a:endParaRPr lang="nb-NO" sz="1500" b="1" dirty="0"/>
          </a:p>
        </p:txBody>
      </p:sp>
    </p:spTree>
    <p:extLst>
      <p:ext uri="{BB962C8B-B14F-4D97-AF65-F5344CB8AC3E}">
        <p14:creationId xmlns:p14="http://schemas.microsoft.com/office/powerpoint/2010/main" val="128912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61CC824B-B1FC-44F9-B855-91D3BC076A6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99" y="1666804"/>
            <a:ext cx="6680025" cy="817245"/>
          </a:xfrm>
          <a:prstGeom prst="roundRect">
            <a:avLst/>
          </a:prstGeom>
          <a:solidFill>
            <a:srgbClr val="003785"/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195200" y="3818965"/>
            <a:ext cx="3224400" cy="215743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tx2"/>
                </a:solidFill>
              </a:defRPr>
            </a:lvl1pPr>
            <a:lvl2pPr marL="360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2pPr>
            <a:lvl3pPr marL="756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3pPr>
            <a:lvl4pPr marL="1080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4pPr>
            <a:lvl5pPr marL="1476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 smtClean="0"/>
              <a:t>Klikk her for å sette inn tekst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1195352" y="2712687"/>
            <a:ext cx="3224251" cy="492443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sz="quarter" idx="15"/>
          </p:nvPr>
        </p:nvSpPr>
        <p:spPr>
          <a:xfrm>
            <a:off x="4800600" y="2819400"/>
            <a:ext cx="3124200" cy="327660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146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å fors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A5EF068F-12DC-9B4D-A761-B10A1A54AB13}"/>
              </a:ext>
            </a:extLst>
          </p:cNvPr>
          <p:cNvSpPr/>
          <p:nvPr userDrawn="1"/>
        </p:nvSpPr>
        <p:spPr>
          <a:xfrm>
            <a:off x="-7219" y="1"/>
            <a:ext cx="9144000" cy="6237171"/>
          </a:xfrm>
          <a:prstGeom prst="rect">
            <a:avLst/>
          </a:prstGeom>
          <a:solidFill>
            <a:srgbClr val="7AB2D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03709" y="1440000"/>
            <a:ext cx="685800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b-NO" dirty="0"/>
              <a:t>Forsidetittel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8151" y="3929304"/>
            <a:ext cx="6858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Undertittel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1C3A8B15-DE8E-4849-89B9-B69DF6C3F2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5470" y="1098796"/>
            <a:ext cx="3187583" cy="60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5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aseline="0"/>
            </a:lvl1pPr>
          </a:lstStyle>
          <a:p>
            <a:r>
              <a:rPr lang="nb-NO" dirty="0"/>
              <a:t>Tittel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C0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417424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Punktmerke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0994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Punktliste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Punktliste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1405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 med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4306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dirty="0"/>
              <a:t>Punktmarkering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381588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5.gif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NUL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92569" y="1667065"/>
            <a:ext cx="6678835" cy="817245"/>
          </a:xfrm>
          <a:prstGeom prst="round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95200" y="2736000"/>
            <a:ext cx="6753600" cy="3501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 smtClean="0"/>
              <a:t>Punkt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04789"/>
            <a:ext cx="2275200" cy="32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4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3" r:id="rId2"/>
    <p:sldLayoutId id="2147483684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2413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756000" indent="2047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1936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76000" indent="18256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Punktliste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8DED28F-1B75-3142-97CE-8FD2D8F7012F}"/>
              </a:ext>
            </a:extLst>
          </p:cNvPr>
          <p:cNvSpPr/>
          <p:nvPr userDrawn="1"/>
        </p:nvSpPr>
        <p:spPr>
          <a:xfrm>
            <a:off x="0" y="6239435"/>
            <a:ext cx="9144000" cy="641715"/>
          </a:xfrm>
          <a:prstGeom prst="rect">
            <a:avLst/>
          </a:prstGeom>
          <a:solidFill>
            <a:srgbClr val="7AB2D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F55F9E1B-144C-7248-843C-22BBD7C4D32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7219950" y="6401541"/>
            <a:ext cx="17145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1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</p:sldLayoutIdLst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nb-NO" sz="3750" kern="1200" dirty="0">
          <a:solidFill>
            <a:srgbClr val="00338D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Char char="•"/>
        <a:defRPr lang="nb-NO" sz="1800" b="0" i="0" kern="1200" dirty="0" smtClean="0">
          <a:solidFill>
            <a:srgbClr val="00338D"/>
          </a:solidFill>
          <a:latin typeface="+mn-lt"/>
          <a:ea typeface="+mj-ea"/>
          <a:cs typeface="+mj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800" b="0" i="0" kern="1200" baseline="0" dirty="0" smtClean="0">
          <a:solidFill>
            <a:srgbClr val="00338D"/>
          </a:solidFill>
          <a:latin typeface="+mn-lt"/>
          <a:ea typeface="+mj-ea"/>
          <a:cs typeface="+mj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500" b="0" i="0" kern="1200" baseline="0" dirty="0" smtClean="0">
          <a:solidFill>
            <a:srgbClr val="00338D"/>
          </a:solidFill>
          <a:latin typeface="+mn-lt"/>
          <a:ea typeface="+mj-ea"/>
          <a:cs typeface="+mj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350" b="0" i="0" kern="1200" baseline="0" dirty="0" smtClean="0">
          <a:solidFill>
            <a:srgbClr val="00338D"/>
          </a:solidFill>
          <a:latin typeface="+mn-lt"/>
          <a:ea typeface="+mj-ea"/>
          <a:cs typeface="+mj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350" b="0" i="0" kern="1200" baseline="0" dirty="0">
          <a:solidFill>
            <a:srgbClr val="00338D"/>
          </a:solidFill>
          <a:latin typeface="+mn-lt"/>
          <a:ea typeface="+mj-ea"/>
          <a:cs typeface="+mj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675954"/>
            <a:ext cx="7886700" cy="1014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Punktliste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8DED28F-1B75-3142-97CE-8FD2D8F7012F}"/>
              </a:ext>
            </a:extLst>
          </p:cNvPr>
          <p:cNvSpPr/>
          <p:nvPr userDrawn="1"/>
        </p:nvSpPr>
        <p:spPr>
          <a:xfrm>
            <a:off x="0" y="6316227"/>
            <a:ext cx="9144000" cy="54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tx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1350"/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F55F9E1B-144C-7248-843C-22BBD7C4D32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24"/>
              </a:ext>
            </a:extLst>
          </a:blip>
          <a:stretch>
            <a:fillRect/>
          </a:stretch>
        </p:blipFill>
        <p:spPr>
          <a:xfrm>
            <a:off x="7219950" y="6467843"/>
            <a:ext cx="1714500" cy="3175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87" y="6311900"/>
            <a:ext cx="1696226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3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iming>
    <p:tnLst>
      <p:par>
        <p:cTn id="1" dur="indefinite" restart="never" nodeType="tmRoot"/>
      </p:par>
    </p:tnLst>
  </p:timing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nb-NO" sz="3600" kern="1200" dirty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Char char="•"/>
        <a:defRPr lang="nb-NO" sz="1800" b="0" i="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800" b="0" i="0" kern="1200" baseline="0" dirty="0" smtClean="0">
          <a:solidFill>
            <a:schemeClr val="tx1"/>
          </a:solidFill>
          <a:latin typeface="+mn-lt"/>
          <a:ea typeface="+mj-ea"/>
          <a:cs typeface="+mj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500" b="0" i="0" kern="1200" baseline="0" dirty="0" smtClean="0">
          <a:solidFill>
            <a:schemeClr val="tx1"/>
          </a:solidFill>
          <a:latin typeface="+mn-lt"/>
          <a:ea typeface="+mj-ea"/>
          <a:cs typeface="+mj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350" b="0" i="0" kern="1200" baseline="0" dirty="0" smtClean="0">
          <a:solidFill>
            <a:schemeClr val="tx1"/>
          </a:solidFill>
          <a:latin typeface="+mn-lt"/>
          <a:ea typeface="+mj-ea"/>
          <a:cs typeface="+mj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350" b="0" i="0" kern="1200" baseline="0" dirty="0">
          <a:solidFill>
            <a:schemeClr val="tx1"/>
          </a:solidFill>
          <a:latin typeface="+mn-lt"/>
          <a:ea typeface="+mj-ea"/>
          <a:cs typeface="+mj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app.powerbi.com/view?r=eyJrIjoiNzgxNzU5NjYtOGJhMi00MDhjLWEwZDEtNGY1MzE2ZGM3YTFkIiwidCI6IjdmOGU0Y2YwLTcxZmItNDg5Yy1hMzM2LTNmOTI1MmE2MzkwOCIsImMiOjh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app.powerbi.com/view?r=eyJrIjoiNzgxNzU5NjYtOGJhMi00MDhjLWEwZDEtNGY1MzE2ZGM3YTFkIiwidCI6IjdmOGU0Y2YwLTcxZmItNDg5Yy1hMzM2LTNmOTI1MmE2MzkwOCIsImMiOjh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5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7056784" cy="2308324"/>
          </a:xfrm>
        </p:spPr>
        <p:txBody>
          <a:bodyPr>
            <a:normAutofit/>
          </a:bodyPr>
          <a:lstStyle/>
          <a:p>
            <a:pPr algn="ctr"/>
            <a:r>
              <a:rPr lang="nb-NO" sz="3600" b="1" dirty="0" smtClean="0">
                <a:solidFill>
                  <a:srgbClr val="81B1E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Miljøprestasjon og klimaregnskap  </a:t>
            </a:r>
            <a:br>
              <a:rPr lang="nb-NO" sz="3600" b="1" dirty="0" smtClean="0">
                <a:solidFill>
                  <a:srgbClr val="81B1E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3600" b="1" dirty="0" smtClean="0">
                <a:solidFill>
                  <a:srgbClr val="81B1E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3600" b="1" dirty="0" smtClean="0">
                <a:solidFill>
                  <a:srgbClr val="81B1E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3600" b="1" dirty="0" smtClean="0">
                <a:solidFill>
                  <a:srgbClr val="81B1E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nb-NO" sz="3600" b="1" dirty="0">
                <a:solidFill>
                  <a:srgbClr val="81B1E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nb-NO" sz="3600" b="1" dirty="0" smtClean="0">
                <a:solidFill>
                  <a:srgbClr val="81B1E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31.12.2023</a:t>
            </a:r>
            <a:endParaRPr lang="nb-NO" sz="3600" b="1" dirty="0">
              <a:solidFill>
                <a:srgbClr val="81B1E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40443"/>
            <a:ext cx="3865885" cy="8742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8016768" y="6049888"/>
            <a:ext cx="11272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 smtClean="0"/>
              <a:t>Revidert 29.05.2024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4731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1115616" y="764704"/>
            <a:ext cx="2808312" cy="523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81B1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800" dirty="0" smtClean="0">
                <a:latin typeface="Calibri"/>
              </a:rPr>
              <a:t>Innhold</a:t>
            </a:r>
            <a:endParaRPr kumimoji="0" lang="nb-NO" sz="2800" b="1" i="0" u="none" strike="noStrike" kern="1200" cap="none" spc="0" normalizeH="0" baseline="0" noProof="0" dirty="0">
              <a:ln>
                <a:noFill/>
              </a:ln>
              <a:solidFill>
                <a:srgbClr val="81B1E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Plassholder for tekst 2"/>
          <p:cNvSpPr txBox="1">
            <a:spLocks/>
          </p:cNvSpPr>
          <p:nvPr/>
        </p:nvSpPr>
        <p:spPr>
          <a:xfrm>
            <a:off x="1106504" y="1628800"/>
            <a:ext cx="7560840" cy="427809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2413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756000" indent="204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80000" indent="1936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476000" indent="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  <a:t>Miljøpolitikk</a:t>
            </a:r>
            <a:b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</a:br>
            <a:endParaRPr kumimoji="0" lang="nb-NO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nb-NO" sz="2000" dirty="0" smtClean="0">
                <a:solidFill>
                  <a:srgbClr val="003785"/>
                </a:solidFill>
                <a:latin typeface="Calibri"/>
              </a:rPr>
              <a:t>Miljøledelse i henhold til ISO standard 14001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nb-NO" sz="2000" dirty="0">
              <a:solidFill>
                <a:srgbClr val="003785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nb-NO" sz="2000" dirty="0" smtClean="0">
                <a:solidFill>
                  <a:srgbClr val="003785"/>
                </a:solidFill>
                <a:latin typeface="Calibri"/>
              </a:rPr>
              <a:t>Sykehusets vesentlige miljøaspekter</a:t>
            </a:r>
            <a:br>
              <a:rPr lang="nb-NO" sz="2000" dirty="0" smtClean="0">
                <a:solidFill>
                  <a:srgbClr val="003785"/>
                </a:solidFill>
                <a:latin typeface="Calibri"/>
              </a:rPr>
            </a:br>
            <a:endParaRPr lang="nb-NO" sz="2000" dirty="0" smtClean="0">
              <a:solidFill>
                <a:srgbClr val="003785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nb-NO" sz="2000" dirty="0" smtClean="0">
                <a:solidFill>
                  <a:srgbClr val="003785"/>
                </a:solidFill>
                <a:latin typeface="Calibri"/>
              </a:rPr>
              <a:t>Klimaregnskap</a:t>
            </a: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</a:br>
            <a:endParaRPr kumimoji="0" lang="nb-NO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</a:endParaRPr>
          </a:p>
          <a:p>
            <a:pPr marL="457200" lvl="0" indent="-457200">
              <a:buFont typeface="Arial" panose="020B0604020202020204" pitchFamily="34" charset="0"/>
              <a:buAutoNum type="arabicPeriod"/>
              <a:defRPr/>
            </a:pPr>
            <a:r>
              <a:rPr lang="nb-NO" sz="2000" dirty="0" smtClean="0">
                <a:solidFill>
                  <a:srgbClr val="003785"/>
                </a:solidFill>
                <a:latin typeface="Calibri"/>
              </a:rPr>
              <a:t>Status: </a:t>
            </a:r>
            <a:br>
              <a:rPr lang="nb-NO" sz="2000" dirty="0" smtClean="0">
                <a:solidFill>
                  <a:srgbClr val="003785"/>
                </a:solidFill>
                <a:latin typeface="Calibri"/>
              </a:rPr>
            </a:br>
            <a:r>
              <a:rPr lang="nb-NO" sz="2000" dirty="0">
                <a:solidFill>
                  <a:srgbClr val="003785"/>
                </a:solidFill>
              </a:rPr>
              <a:t>- spesialisthelsetjenestens miljømål</a:t>
            </a:r>
            <a:r>
              <a:rPr lang="nb-NO" sz="2000" dirty="0" smtClean="0">
                <a:solidFill>
                  <a:srgbClr val="003785"/>
                </a:solidFill>
                <a:latin typeface="Calibri"/>
              </a:rPr>
              <a:t/>
            </a:r>
            <a:br>
              <a:rPr lang="nb-NO" sz="2000" dirty="0" smtClean="0">
                <a:solidFill>
                  <a:srgbClr val="003785"/>
                </a:solidFill>
                <a:latin typeface="Calibri"/>
              </a:rPr>
            </a:b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  <a:t>- sykehusets</a:t>
            </a:r>
            <a:r>
              <a:rPr kumimoji="0" lang="nb-NO" sz="2000" b="0" i="0" u="none" strike="noStrike" kern="1200" cap="none" spc="0" normalizeH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  <a:t> lokale miljømål</a:t>
            </a:r>
            <a:br>
              <a:rPr kumimoji="0" lang="nb-NO" sz="2000" b="0" i="0" u="none" strike="noStrike" kern="1200" cap="none" spc="0" normalizeH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</a:br>
            <a:r>
              <a:rPr kumimoji="0" lang="nb-NO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nb-NO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nb-NO" sz="2600" b="0" i="0" u="none" strike="noStrike" kern="1200" cap="none" spc="0" normalizeH="0" baseline="0" noProof="0" dirty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5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1181809" y="815275"/>
            <a:ext cx="6329128" cy="12618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81B1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nb-N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Miljøpolitikk 2022-2025</a:t>
            </a:r>
            <a:b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nb-N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srgbClr val="81B1E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127464" y="2420888"/>
            <a:ext cx="7179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  <a:t>Sykehuset Østfold skal ta samfunnsansvar og redusere negativ miljøpåvirkning fra sykehusdrift i samarbeid med medarbeidere og eksterne interessenter</a:t>
            </a:r>
            <a:b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</a:br>
            <a:endParaRPr kumimoji="0" lang="nb-NO" sz="1800" b="0" i="0" u="none" strike="noStrike" kern="0" cap="none" spc="0" normalizeH="0" baseline="0" noProof="0" dirty="0" smtClean="0">
              <a:ln>
                <a:noFill/>
              </a:ln>
              <a:solidFill>
                <a:srgbClr val="003785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  <a:t>Dette oppnås gjennom å: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  <a:t>nå sykehusets og spesialisthelsetjenestens miljømål for CO2 ekv.-utslipp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  <a:t>overholde nasjonale lover, forskrifter og andre krav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  <a:t>kontinuerlig forbedre miljøledelsessystemet</a:t>
            </a:r>
            <a:b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</a:br>
            <a:endParaRPr kumimoji="0" lang="nb-NO" sz="1800" b="0" i="0" u="none" strike="noStrike" kern="0" cap="none" spc="0" normalizeH="0" baseline="0" noProof="0" dirty="0" smtClean="0">
              <a:ln>
                <a:noFill/>
              </a:ln>
              <a:solidFill>
                <a:srgbClr val="003785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31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2"/>
          <p:cNvSpPr txBox="1">
            <a:spLocks/>
          </p:cNvSpPr>
          <p:nvPr/>
        </p:nvSpPr>
        <p:spPr>
          <a:xfrm>
            <a:off x="784718" y="770456"/>
            <a:ext cx="7744470" cy="4743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2413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6000" indent="204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1936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76000" indent="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   </a:t>
            </a:r>
          </a:p>
          <a:p>
            <a:pPr marL="0" lvl="1" indent="0">
              <a:buNone/>
              <a:defRPr/>
            </a:pPr>
            <a:r>
              <a:rPr lang="nb-NO" sz="2800" b="1" dirty="0">
                <a:solidFill>
                  <a:srgbClr val="81B1E0"/>
                </a:solidFill>
              </a:rPr>
              <a:t>Miljøledelse i henhold til ISO standard 14001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1" i="0" u="none" strike="noStrike" kern="1200" cap="none" spc="0" normalizeH="0" baseline="0" noProof="0" dirty="0" smtClean="0">
              <a:ln>
                <a:noFill/>
              </a:ln>
              <a:solidFill>
                <a:srgbClr val="81B1E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1" i="0" u="none" strike="noStrike" kern="1200" cap="none" spc="0" normalizeH="0" baseline="0" noProof="0" dirty="0" smtClean="0">
              <a:ln>
                <a:noFill/>
              </a:ln>
              <a:solidFill>
                <a:srgbClr val="81B1E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2022 gikk Sykehuset Østfold gikk ut av ordningen med miljøsertifisering.  </a:t>
            </a:r>
            <a:b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endParaRPr kumimoji="0" lang="nb-NO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Kravene i ISO standard 14001 skal allikevel følges.</a:t>
            </a:r>
            <a:b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endParaRPr kumimoji="0" lang="nb-NO" altLang="nb-NO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nb-NO" alt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nb-NO" altLang="nb-NO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600" b="0" i="0" u="none" strike="noStrike" kern="1200" cap="none" spc="0" normalizeH="0" baseline="0" noProof="0" dirty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2"/>
          <p:cNvSpPr txBox="1">
            <a:spLocks/>
          </p:cNvSpPr>
          <p:nvPr/>
        </p:nvSpPr>
        <p:spPr>
          <a:xfrm>
            <a:off x="885720" y="1700808"/>
            <a:ext cx="7704856" cy="3787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2413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6000" indent="204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1936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76000" indent="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Følgende vesentlige miljøaspekter er identifisert for sykehuset: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Energiforbruk</a:t>
            </a:r>
          </a:p>
          <a:p>
            <a:pPr marL="0" marR="0" lvl="0" indent="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Transport:   - ambulanser</a:t>
            </a:r>
            <a:b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    - drosje, helsebuss, helseekspress</a:t>
            </a:r>
            <a:b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- bruk av SØs biler</a:t>
            </a:r>
            <a:b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- bruk av ansattes egne biler i tjeneste</a:t>
            </a:r>
            <a:b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- ansattes bruk av egen bil til og fra jobb</a:t>
            </a:r>
          </a:p>
          <a:p>
            <a:pPr marL="0" marR="0" lvl="0" indent="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Avfall: 	       - smittefarlig avfall</a:t>
            </a:r>
            <a:b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- farlig avfall</a:t>
            </a:r>
          </a:p>
          <a:p>
            <a:pPr marL="0" marR="0" lvl="0" indent="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Bruk av avløpsnettet: kjemikalier, legemidler etc.</a:t>
            </a:r>
          </a:p>
          <a:p>
            <a:pPr marL="0" marR="0" lvl="0" indent="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Bruk av engangsartikler </a:t>
            </a:r>
          </a:p>
          <a:p>
            <a:pPr marL="0" marR="0" lvl="0" indent="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Innkjøp og forsyning</a:t>
            </a:r>
            <a:b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nb-NO" sz="2600" b="0" i="0" u="none" strike="noStrike" kern="1200" cap="none" spc="0" normalizeH="0" baseline="0" noProof="0" dirty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971600" y="653714"/>
            <a:ext cx="6408712" cy="52322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81B1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Sykehusets vesentlige miljøaspekter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81B1E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23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83568" y="841214"/>
            <a:ext cx="2758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Inndeling av klimaregnskap i </a:t>
            </a:r>
            <a:r>
              <a:rPr kumimoji="0" lang="nb-NO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scope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2149683" y="217620"/>
            <a:ext cx="6118741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81B1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Sykehusets klimaregnskap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81B1E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Bild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9318" y="1203939"/>
            <a:ext cx="7272808" cy="432048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52246" y="5733255"/>
            <a:ext cx="76497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Power BI Dashbord </a:t>
            </a: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side </a:t>
            </a:r>
            <a:r>
              <a:rPr kumimoji="0" lang="nb-N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og 4 </a:t>
            </a: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viser </a:t>
            </a:r>
            <a:r>
              <a:rPr kumimoji="0" lang="nb-NO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klimaregnskapet for alle HF i spesialisthelsetjenesten. </a:t>
            </a: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2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691680" y="34167"/>
            <a:ext cx="5090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b="1" dirty="0">
                <a:solidFill>
                  <a:srgbClr val="81B1E0"/>
                </a:solidFill>
                <a:latin typeface="Calibri"/>
                <a:ea typeface="+mj-ea"/>
                <a:cs typeface="+mj-cs"/>
              </a:rPr>
              <a:t>Sykehuset Østfolds CO2e- utslipp 2023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1" dirty="0" err="1">
                <a:solidFill>
                  <a:srgbClr val="81B1E0"/>
                </a:solidFill>
                <a:latin typeface="Calibri"/>
                <a:ea typeface="+mj-ea"/>
                <a:cs typeface="+mj-cs"/>
              </a:rPr>
              <a:t>scope</a:t>
            </a:r>
            <a:r>
              <a:rPr lang="nb-NO" sz="1600" b="1" dirty="0">
                <a:solidFill>
                  <a:srgbClr val="81B1E0"/>
                </a:solidFill>
                <a:latin typeface="Calibri"/>
                <a:ea typeface="+mj-ea"/>
                <a:cs typeface="+mj-cs"/>
              </a:rPr>
              <a:t> 1, 2 og 3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7232502" y="4540221"/>
            <a:ext cx="18240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Utslipp 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beregnet med bruk av forbrukstall eller innkjøpt mengde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Annet: Utslipp 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beregnet med en kombinasjon av fysiske data og økonomiske regnskapsdata</a:t>
            </a:r>
          </a:p>
        </p:txBody>
      </p:sp>
      <p:sp>
        <p:nvSpPr>
          <p:cNvPr id="11" name="Ellipse 10"/>
          <p:cNvSpPr/>
          <p:nvPr/>
        </p:nvSpPr>
        <p:spPr>
          <a:xfrm>
            <a:off x="7002780" y="4460282"/>
            <a:ext cx="2053002" cy="58686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" y="945542"/>
            <a:ext cx="6836160" cy="5157782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4738100" y="1838926"/>
            <a:ext cx="1018094" cy="2998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753917" y="4950323"/>
            <a:ext cx="1018094" cy="24162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738100" y="4512154"/>
            <a:ext cx="1018094" cy="24162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726690" y="5611001"/>
            <a:ext cx="1018094" cy="24162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747707" y="2496781"/>
            <a:ext cx="1018094" cy="241626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738100" y="3810705"/>
            <a:ext cx="1018094" cy="241626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34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 animBg="1"/>
      <p:bldP spid="12" grpId="0" animBg="1"/>
      <p:bldP spid="10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9" y="116632"/>
            <a:ext cx="9007870" cy="5212177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699820" y="5733256"/>
            <a:ext cx="410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For SØs måloppnåelse, bruk link til Microsoft Power BI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56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1691680" y="260648"/>
            <a:ext cx="5508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Lokale miljømål 2022-2025</a:t>
            </a:r>
            <a:r>
              <a:rPr kumimoji="0" lang="nb-NO" sz="21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nb-NO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basisår 2019)</a:t>
            </a:r>
            <a:endParaRPr kumimoji="0" lang="nb-NO" sz="825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649069"/>
              </p:ext>
            </p:extLst>
          </p:nvPr>
        </p:nvGraphicFramePr>
        <p:xfrm>
          <a:off x="150176" y="908720"/>
          <a:ext cx="8849413" cy="5225748"/>
        </p:xfrm>
        <a:graphic>
          <a:graphicData uri="http://schemas.openxmlformats.org/drawingml/2006/table">
            <a:tbl>
              <a:tblPr firstRow="1" bandRow="1"/>
              <a:tblGrid>
                <a:gridCol w="1058000">
                  <a:extLst>
                    <a:ext uri="{9D8B030D-6E8A-4147-A177-3AD203B41FA5}">
                      <a16:colId xmlns:a16="http://schemas.microsoft.com/office/drawing/2014/main" val="3446981773"/>
                    </a:ext>
                  </a:extLst>
                </a:gridCol>
                <a:gridCol w="3161149">
                  <a:extLst>
                    <a:ext uri="{9D8B030D-6E8A-4147-A177-3AD203B41FA5}">
                      <a16:colId xmlns:a16="http://schemas.microsoft.com/office/drawing/2014/main" val="491906132"/>
                    </a:ext>
                  </a:extLst>
                </a:gridCol>
                <a:gridCol w="4630264">
                  <a:extLst>
                    <a:ext uri="{9D8B030D-6E8A-4147-A177-3AD203B41FA5}">
                      <a16:colId xmlns:a16="http://schemas.microsoft.com/office/drawing/2014/main" val="3598107351"/>
                    </a:ext>
                  </a:extLst>
                </a:gridCol>
              </a:tblGrid>
              <a:tr h="29116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b-NO" sz="1600" dirty="0" smtClean="0">
                          <a:solidFill>
                            <a:schemeClr val="bg1"/>
                          </a:solidFill>
                        </a:rPr>
                        <a:t>Mål</a:t>
                      </a:r>
                      <a:endParaRPr lang="nb-NO" sz="16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B2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600" dirty="0" smtClean="0">
                          <a:solidFill>
                            <a:schemeClr val="bg1"/>
                          </a:solidFill>
                        </a:rPr>
                        <a:t>Måloppnåelse</a:t>
                      </a:r>
                      <a:r>
                        <a:rPr lang="nb-NO" sz="1600" baseline="0" dirty="0" smtClean="0">
                          <a:solidFill>
                            <a:schemeClr val="bg1"/>
                          </a:solidFill>
                        </a:rPr>
                        <a:t> 31.12.2023</a:t>
                      </a:r>
                      <a:endParaRPr lang="nb-NO" sz="16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B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138361"/>
                  </a:ext>
                </a:extLst>
              </a:tr>
              <a:tr h="640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Hovedmål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 marL="51435" marR="51435" marT="25718" marB="2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B2D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Innen 2025: Redusere CO2e-utslippet med 25 prosent </a:t>
                      </a:r>
                    </a:p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(Kalnes, Moss, St.Joseph og Åsebråten)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 marL="51435" marR="51435" marT="25718" marB="2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B2D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200" b="1" dirty="0" smtClean="0">
                          <a:solidFill>
                            <a:srgbClr val="002060"/>
                          </a:solidFill>
                        </a:rPr>
                        <a:t>Reduksjon: 42 prosent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Reduksjonen skyldes bl.a. </a:t>
                      </a:r>
                      <a:r>
                        <a:rPr lang="nb-NO" sz="1200" baseline="0" dirty="0" smtClean="0">
                          <a:solidFill>
                            <a:srgbClr val="002060"/>
                          </a:solidFill>
                        </a:rPr>
                        <a:t>kjøp av gjenvinningskraft og redusert utslipp ved pasienttransport med rekvisisjon (økende andel </a:t>
                      </a:r>
                      <a:r>
                        <a:rPr lang="nb-NO" sz="1200" baseline="0" dirty="0" err="1" smtClean="0">
                          <a:solidFill>
                            <a:srgbClr val="002060"/>
                          </a:solidFill>
                        </a:rPr>
                        <a:t>el.drosjer</a:t>
                      </a:r>
                      <a:r>
                        <a:rPr lang="nb-NO" sz="1200" baseline="0" dirty="0" smtClean="0">
                          <a:solidFill>
                            <a:srgbClr val="002060"/>
                          </a:solidFill>
                        </a:rPr>
                        <a:t>).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B2D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280841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Delmål 1: </a:t>
                      </a:r>
                      <a:r>
                        <a:rPr lang="nb-NO" sz="1200" baseline="0" dirty="0" smtClean="0">
                          <a:solidFill>
                            <a:srgbClr val="002060"/>
                          </a:solidFill>
                        </a:rPr>
                        <a:t>Energi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 marL="51435" marR="51435" marT="25718" marB="2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B2D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Redusere</a:t>
                      </a:r>
                      <a:r>
                        <a:rPr lang="nb-NO" sz="1200" baseline="0" dirty="0" smtClean="0">
                          <a:solidFill>
                            <a:srgbClr val="002060"/>
                          </a:solidFill>
                        </a:rPr>
                        <a:t> energiforbruket med  1 prosent årlig </a:t>
                      </a:r>
                    </a:p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(temperaturkorrigert Kalnes, Moss, St.Joseph og Åsebråten) </a:t>
                      </a:r>
                      <a:r>
                        <a:rPr lang="nb-NO" sz="1200" baseline="0" dirty="0" smtClean="0">
                          <a:solidFill>
                            <a:srgbClr val="002060"/>
                          </a:solidFill>
                        </a:rPr>
                        <a:t>og innføre gjenvinningskraft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 marL="51435" marR="51435" marT="25718" marB="2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B2D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200" b="1" dirty="0" smtClean="0">
                          <a:solidFill>
                            <a:srgbClr val="002060"/>
                          </a:solidFill>
                        </a:rPr>
                        <a:t>Reduksjon: 3 prosent</a:t>
                      </a:r>
                    </a:p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Kontinuerlig driftsoptimalisering har bl.a. gitt betydelig reduksjon på Kalnes bygg 01 og 03C. 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B2D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14275"/>
                  </a:ext>
                </a:extLst>
              </a:tr>
              <a:tr h="1944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Delmål 2: Transport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 marL="51435" marR="51435" marT="25718" marB="2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B2D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/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Innen 2025 skal: 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 25 prosent av SØs leasede biler være elbiler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nb-NO" sz="12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endParaRPr lang="nb-NO" sz="12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 60 prosent av drosjer for pasientreiser skal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være elbiler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nb-NO" sz="12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endParaRPr lang="nb-NO" sz="12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 40 prosent av egne biler brukt i pasientreiser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vil være elbiler</a:t>
                      </a:r>
                      <a:endParaRPr lang="nb-NO" sz="1200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B2D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  9 prosent</a:t>
                      </a: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Biladministrator følger opp SØs kjøretøypark. Ved hver ny leasing  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avtale evalueres bruk av elbil.</a:t>
                      </a:r>
                    </a:p>
                    <a:p>
                      <a:endParaRPr lang="nb-NO" sz="12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  58 prosent</a:t>
                      </a:r>
                    </a:p>
                    <a:p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Alle nye drosjer som anskaffes er el-biler. For store biler/maksitaxi er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andel el-biler fortsatt null.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nb-NO" sz="12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  Elbilbestanden i Østfold var 23 prosent pr.31.12.2023.</a:t>
                      </a:r>
                    </a:p>
                    <a:p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Sykehuset har ingen påvirkning på om pasienter benytter elbil. </a:t>
                      </a:r>
                      <a:endParaRPr lang="nb-NO" sz="1200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B2D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47980"/>
                  </a:ext>
                </a:extLst>
              </a:tr>
              <a:tr h="1148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Delmål 3: Gasser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 marL="51435" marR="51435" marT="25718" marB="2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B2D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Minimere CO2e-utslippet fra bruk av lystgass og anestesigasser, hensyntatt optimal pasientbehandling </a:t>
                      </a:r>
                      <a:endParaRPr lang="nb-NO" sz="1200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B2D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1200" b="1" u="none" dirty="0" smtClean="0">
                          <a:solidFill>
                            <a:srgbClr val="002060"/>
                          </a:solidFill>
                        </a:rPr>
                        <a:t>Lystgass</a:t>
                      </a:r>
                      <a:r>
                        <a:rPr lang="nb-NO" sz="1200" b="1" u="non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nb-NO" sz="1200" b="1" baseline="0" dirty="0" smtClean="0">
                          <a:solidFill>
                            <a:srgbClr val="002060"/>
                          </a:solidFill>
                        </a:rPr>
                        <a:t>reduksjon: 19 prosent.</a:t>
                      </a:r>
                    </a:p>
                    <a:p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 Benyttes som behandlingstiltak ved ubehagelige og/eller smertefulle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 prosedyrer hos barn og voksne. Klinikk for kvinne-barn har det største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 forbruket.   </a:t>
                      </a:r>
                    </a:p>
                    <a:p>
                      <a:endParaRPr lang="nb-NO" sz="12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nb-NO" sz="1200" b="1" u="none" baseline="0" dirty="0" smtClean="0">
                          <a:solidFill>
                            <a:srgbClr val="002060"/>
                          </a:solidFill>
                        </a:rPr>
                        <a:t>Anestesigassen </a:t>
                      </a:r>
                      <a:r>
                        <a:rPr lang="nb-NO" sz="1200" b="1" u="none" baseline="0" dirty="0" err="1" smtClean="0">
                          <a:solidFill>
                            <a:srgbClr val="002060"/>
                          </a:solidFill>
                        </a:rPr>
                        <a:t>desfluran</a:t>
                      </a:r>
                      <a:r>
                        <a:rPr lang="nb-NO" sz="1200" b="1" u="non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nb-NO" sz="1200" b="1" baseline="0" dirty="0" smtClean="0">
                          <a:solidFill>
                            <a:srgbClr val="002060"/>
                          </a:solidFill>
                        </a:rPr>
                        <a:t>reduksjon: 87 prosent.</a:t>
                      </a:r>
                    </a:p>
                    <a:p>
                      <a:r>
                        <a:rPr lang="nb-NO" sz="1200" b="1" baseline="0" dirty="0" smtClean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Operasjonsavdelingen på Kalnes har faset ut </a:t>
                      </a:r>
                      <a:r>
                        <a:rPr lang="nb-NO" sz="12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desfluran</a:t>
                      </a: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 I Moss er forbruket betydelig redusert, og gassen benyttes kun der 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dette er hensiktsmessig i forhold til gevinster for pasienter og drift. </a:t>
                      </a:r>
                      <a:endParaRPr lang="nb-NO" sz="1200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B2D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3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å overskriftboks">
  <a:themeElements>
    <a:clrScheme name="Sykehuset Østfold">
      <a:dk1>
        <a:sysClr val="windowText" lastClr="000000"/>
      </a:dk1>
      <a:lt1>
        <a:sysClr val="window" lastClr="FFFFFF"/>
      </a:lt1>
      <a:dk2>
        <a:srgbClr val="003785"/>
      </a:dk2>
      <a:lt2>
        <a:srgbClr val="81B1E0"/>
      </a:lt2>
      <a:accent1>
        <a:srgbClr val="81B1E0"/>
      </a:accent1>
      <a:accent2>
        <a:srgbClr val="003785"/>
      </a:accent2>
      <a:accent3>
        <a:srgbClr val="E30613"/>
      </a:accent3>
      <a:accent4>
        <a:srgbClr val="B3D0EC"/>
      </a:accent4>
      <a:accent5>
        <a:srgbClr val="1C7AFF"/>
      </a:accent5>
      <a:accent6>
        <a:srgbClr val="FA5D66"/>
      </a:accent6>
      <a:hlink>
        <a:srgbClr val="E30613"/>
      </a:hlink>
      <a:folHlink>
        <a:srgbClr val="E3061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Ø_Hvit med blå bunnstripe">
  <a:themeElements>
    <a:clrScheme name="SØ profilfarger">
      <a:dk1>
        <a:sysClr val="windowText" lastClr="000000"/>
      </a:dk1>
      <a:lt1>
        <a:sysClr val="window" lastClr="FFFFFF"/>
      </a:lt1>
      <a:dk2>
        <a:srgbClr val="AB1A2F"/>
      </a:dk2>
      <a:lt2>
        <a:srgbClr val="E7E6E6"/>
      </a:lt2>
      <a:accent1>
        <a:srgbClr val="7AB2DC"/>
      </a:accent1>
      <a:accent2>
        <a:srgbClr val="00338D"/>
      </a:accent2>
      <a:accent3>
        <a:srgbClr val="DC291F"/>
      </a:accent3>
      <a:accent4>
        <a:srgbClr val="AB1A2F"/>
      </a:accent4>
      <a:accent5>
        <a:srgbClr val="12A761"/>
      </a:accent5>
      <a:accent6>
        <a:srgbClr val="E89B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Ø_Hvit med blå bunnstripe">
  <a:themeElements>
    <a:clrScheme name="Sykehuset Østfold">
      <a:dk1>
        <a:srgbClr val="003087"/>
      </a:dk1>
      <a:lt1>
        <a:srgbClr val="FFFFFF"/>
      </a:lt1>
      <a:dk2>
        <a:srgbClr val="6CACE4"/>
      </a:dk2>
      <a:lt2>
        <a:srgbClr val="E7E6E6"/>
      </a:lt2>
      <a:accent1>
        <a:srgbClr val="003087"/>
      </a:accent1>
      <a:accent2>
        <a:srgbClr val="6CACE4"/>
      </a:accent2>
      <a:accent3>
        <a:srgbClr val="CB333B"/>
      </a:accent3>
      <a:accent4>
        <a:srgbClr val="BFCED6"/>
      </a:accent4>
      <a:accent5>
        <a:srgbClr val="6FA287"/>
      </a:accent5>
      <a:accent6>
        <a:srgbClr val="ADDFB3"/>
      </a:accent6>
      <a:hlink>
        <a:srgbClr val="003087"/>
      </a:hlink>
      <a:folHlink>
        <a:srgbClr val="FF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Ø2023_powerpointmal_justert2" id="{AF54B86B-D6CF-4AF8-A955-3F8DDC0EC203}" vid="{C24118BB-3E96-4A2D-A7C5-5C872E1AEE66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B805690B9385408214080179A7F2E8" ma:contentTypeVersion="5" ma:contentTypeDescription="Opprett et nytt dokument." ma:contentTypeScope="" ma:versionID="f83a769dbf904737a3957f69f1f8ef2b">
  <xsd:schema xmlns:xsd="http://www.w3.org/2001/XMLSchema" xmlns:xs="http://www.w3.org/2001/XMLSchema" xmlns:p="http://schemas.microsoft.com/office/2006/metadata/properties" xmlns:ns1="http://schemas.microsoft.com/sharepoint/v3" xmlns:ns2="52b4b18f-efc4-4d4a-b027-2a6888ffe126" targetNamespace="http://schemas.microsoft.com/office/2006/metadata/properties" ma:root="true" ma:fieldsID="d6c2544587eaa159f959bab39c3c0645" ns1:_="" ns2:_="">
    <xsd:import namespace="http://schemas.microsoft.com/sharepoint/v3"/>
    <xsd:import namespace="52b4b18f-efc4-4d4a-b027-2a6888ffe12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4b18f-efc4-4d4a-b027-2a6888ffe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176490-9B7E-4885-8CBB-25CA604B40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2b4b18f-efc4-4d4a-b027-2a6888ffe1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7EC91B-57EE-4190-BB7B-377D7CB67679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sharepoint/v3"/>
    <ds:schemaRef ds:uri="52b4b18f-efc4-4d4a-b027-2a6888ffe12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607D7E-B1AF-4F65-B638-4AC7E479E4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Powerpointmal, 2014</Template>
  <TotalTime>12226</TotalTime>
  <Words>591</Words>
  <Application>Microsoft Office PowerPoint</Application>
  <PresentationFormat>Skjermfremvisning (4:3)</PresentationFormat>
  <Paragraphs>82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Blå overskriftboks</vt:lpstr>
      <vt:lpstr>SØ_Hvit med blå bunnstripe</vt:lpstr>
      <vt:lpstr>2_SØ_Hvit med blå bunnstripe</vt:lpstr>
      <vt:lpstr>Miljøprestasjon og klimaregnskap    pr. 31.12.2023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Helse Sør-Øst RHF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Martine Hemstad Lyslid</dc:creator>
  <dc:description>Template by Addpoint.no</dc:description>
  <cp:lastModifiedBy>Kristin Evju</cp:lastModifiedBy>
  <cp:revision>1093</cp:revision>
  <cp:lastPrinted>2022-03-22T09:14:21Z</cp:lastPrinted>
  <dcterms:created xsi:type="dcterms:W3CDTF">2015-01-13T07:07:07Z</dcterms:created>
  <dcterms:modified xsi:type="dcterms:W3CDTF">2024-05-29T08:57:10Z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0x010100C2B805690B9385408214080179A7F2E8</vt:lpwstr>
  </property>
</Properties>
</file>